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A3A6D-5CCC-7742-4B58-39F8479757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B5550-8D0E-F456-1A7E-BD710F52F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D8ACC-44FB-6549-72D7-6979DCA64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71ED4-4240-B06A-EA7F-CF059AC99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0DF86-7D08-EA35-47D9-4899202E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6991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64697-F05F-C6CC-7014-ED9E9DD85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BD7F4-2011-13AB-2C7D-A0555FDE2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5412D-6198-E8DB-D6B0-9B5A1774E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E231B-4427-3BE8-5E56-0840284B8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10082-CCFF-2C6E-E0BD-E01C87D9F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1217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B16E2C-3515-4C0F-DF7D-70595E2B6D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DFFB8C-B712-CD95-65EB-A8C417249E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28172-E2F2-35D8-EA22-35A58D7CE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E912-1140-9837-7F65-BCB5CBDB3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BFD5B-397B-BAA3-E6E0-06032A826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425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1A302-4683-9FC6-0843-B9CC31331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68731-DB2B-39E6-7AF0-2A5024909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28FF6-A79D-DBD3-3875-7A8F3A12E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C0A5E-10CE-71E6-0FAA-9F4C876B6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70A07-5A8A-5D08-BC11-E14772A4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4895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C89C6-37DD-2B73-6D29-6E5D3CD9B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1017C-6DF4-60AF-32BE-59DEFCA62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59D19-EE9D-512B-AEB7-C9F671DC4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42C31-CE44-4CE1-0D46-A09113B31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45584-2302-AD89-AF8B-79C851232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3524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FA66F-C09B-2A46-D034-416234533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F3BAF-F436-D2DB-1788-5C34F301D3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5E17CE-7AB8-BE27-EA34-D53ADDE311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C103DC-3F86-E313-106D-CA2C8D011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509EA-E997-F8E5-61DF-5C4894891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4862A0-593D-DA52-D271-773E46BAD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5459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69E0D-13EE-4A43-3862-091D56972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2D552-3597-99A5-6BBE-54E339F80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84E9D7-F632-4DAA-E923-50E2FDD7F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0D38A-8AD7-534E-1FF7-2F282D6A3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1B1EB0-4BCA-47CF-1582-ACDCAD5519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F6D13F-49D3-6AAF-9A55-4D7B60C16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62A085-3E35-72C8-7764-B62834FC6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E2E755-B590-F7EC-CCF2-9BBC25D9B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2446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EEF5F-E617-06D9-BA37-BF3ED2B9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096EA4-7F85-FA61-9D60-3E58D0662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944C93-DA7E-419B-439B-BEC668970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A1983A-472E-2D28-501D-7A1545C3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9236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E0C060-374F-A6A7-026A-D60334B31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2B2A79-3B45-4AA2-1058-0423DB902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8B37E-6133-DD84-7504-1E106DFE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431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9685E-3631-F25F-30AF-AC343AEB9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475D8-9623-9EF2-D88C-F53A4898A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3F317-A1DC-EA09-13E4-6CB05DA50A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8B02E1-E5E1-04E2-0B6D-EEC0F20AF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5EB90B-6B10-7C25-15F5-79C876335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6F8C06-A7CF-B2D8-52AF-CA957799F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633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8DAFF-7AAA-5384-1DA9-29E776D33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C731C1-356B-1966-0D13-57231CF8FD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C08FC-D626-EDCC-DA09-BFA5A81555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E71274-7000-F3EE-7FC2-E5E9416F7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B05DC0-0C69-03F6-82BA-E3A4B58A6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4725E8-AF61-3CD4-663A-E4692D07B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269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F70958-2C68-0558-887C-DDD5A8A4A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304CB-A9AD-C125-A4F6-AA98381EF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87780-1BBA-FE8C-8BF4-5B71D0E01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F43029-413F-4FCE-A0CE-466F92A1283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4D341-6C7F-EA62-1264-BEFD5BFAB0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6F099-406B-A83C-AF94-DA730CFCD9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159E1-7EA0-439A-B417-B33141D18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566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3AAB3-0914-C548-B23C-D79484738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Ada Boost: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EEBE-E309-7B10-045E-55A64F6F0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IN" dirty="0"/>
              <a:t>Ada Boost or Adaptive Boosting</a:t>
            </a:r>
          </a:p>
          <a:p>
            <a:r>
              <a:rPr lang="en-IN" dirty="0"/>
              <a:t>It works same as normal Boosting algorithm.</a:t>
            </a:r>
          </a:p>
          <a:p>
            <a:r>
              <a:rPr lang="en-IN" dirty="0"/>
              <a:t>Transforms weak learners to strong learners</a:t>
            </a:r>
          </a:p>
          <a:p>
            <a:r>
              <a:rPr lang="en-IN" dirty="0"/>
              <a:t>Reassign weight to each instance, higher weight for incorrectly classified. This reduces bias and variance.</a:t>
            </a:r>
          </a:p>
          <a:p>
            <a:r>
              <a:rPr lang="en-IN" dirty="0"/>
              <a:t>Used for both classification and regression problems.</a:t>
            </a:r>
          </a:p>
          <a:p>
            <a:pPr marL="0" indent="0">
              <a:buNone/>
            </a:pPr>
            <a:r>
              <a:rPr lang="en-IN" dirty="0"/>
              <a:t>	Stump</a:t>
            </a:r>
          </a:p>
          <a:p>
            <a:pPr marL="2743200" lvl="6" indent="0">
              <a:buNone/>
            </a:pPr>
            <a:r>
              <a:rPr lang="en-IN" dirty="0"/>
              <a:t>  Root node	No fixed depth, AdaBoost takes only stumps</a:t>
            </a:r>
          </a:p>
          <a:p>
            <a:pPr marL="2743200" lvl="6" indent="0">
              <a:buNone/>
            </a:pPr>
            <a:endParaRPr lang="en-IN" dirty="0"/>
          </a:p>
          <a:p>
            <a:pPr lvl="6"/>
            <a:endParaRPr lang="en-IN" dirty="0"/>
          </a:p>
          <a:p>
            <a:pPr lvl="6"/>
            <a:endParaRPr lang="en-IN" dirty="0"/>
          </a:p>
          <a:p>
            <a:pPr marL="1828800" lvl="4" indent="0">
              <a:buNone/>
            </a:pPr>
            <a:r>
              <a:rPr lang="en-IN" dirty="0"/>
              <a:t>    Leaf Node</a:t>
            </a:r>
          </a:p>
          <a:p>
            <a:pPr lvl="6"/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7C119F-31C5-AA7C-277C-9BBD10091EED}"/>
              </a:ext>
            </a:extLst>
          </p:cNvPr>
          <p:cNvSpPr/>
          <p:nvPr/>
        </p:nvSpPr>
        <p:spPr>
          <a:xfrm>
            <a:off x="3067666" y="4729316"/>
            <a:ext cx="609600" cy="3736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1A584C-092A-3DAB-9889-CB855201D5F0}"/>
              </a:ext>
            </a:extLst>
          </p:cNvPr>
          <p:cNvCxnSpPr/>
          <p:nvPr/>
        </p:nvCxnSpPr>
        <p:spPr>
          <a:xfrm flipH="1">
            <a:off x="2930015" y="5102942"/>
            <a:ext cx="412955" cy="511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0349CE8-AD8D-E010-EEDD-E2D87E2E69F6}"/>
              </a:ext>
            </a:extLst>
          </p:cNvPr>
          <p:cNvCxnSpPr>
            <a:cxnSpLocks/>
          </p:cNvCxnSpPr>
          <p:nvPr/>
        </p:nvCxnSpPr>
        <p:spPr>
          <a:xfrm>
            <a:off x="3421625" y="5102942"/>
            <a:ext cx="363793" cy="511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74CC15C-EF56-5C18-B9EE-FD8B0A56C7E2}"/>
              </a:ext>
            </a:extLst>
          </p:cNvPr>
          <p:cNvSpPr/>
          <p:nvPr/>
        </p:nvSpPr>
        <p:spPr>
          <a:xfrm>
            <a:off x="2743200" y="5614219"/>
            <a:ext cx="540774" cy="3736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AED3C0-692C-48F3-7234-D500CACDE37B}"/>
              </a:ext>
            </a:extLst>
          </p:cNvPr>
          <p:cNvSpPr/>
          <p:nvPr/>
        </p:nvSpPr>
        <p:spPr>
          <a:xfrm>
            <a:off x="3510117" y="5614219"/>
            <a:ext cx="540774" cy="3736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98DDB3-8ABA-1906-EE41-F9B6D911E3B6}"/>
              </a:ext>
            </a:extLst>
          </p:cNvPr>
          <p:cNvSpPr/>
          <p:nvPr/>
        </p:nvSpPr>
        <p:spPr>
          <a:xfrm>
            <a:off x="1641987" y="4444181"/>
            <a:ext cx="3559278" cy="204869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997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5C2BC-DA0A-930F-1B85-69BD4E6F2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4800"/>
            <a:ext cx="10515600" cy="5872163"/>
          </a:xfrm>
        </p:spPr>
        <p:txBody>
          <a:bodyPr>
            <a:normAutofit/>
          </a:bodyPr>
          <a:lstStyle/>
          <a:p>
            <a:r>
              <a:rPr lang="en-IN" sz="2400" dirty="0"/>
              <a:t>Initially all the sample weight has same weight.</a:t>
            </a:r>
          </a:p>
          <a:p>
            <a:r>
              <a:rPr lang="en-IN" sz="2400" dirty="0"/>
              <a:t>After first stump we found below row as incorrect sample weight so we need to increase that sample weight and decrease other sample weight.</a:t>
            </a:r>
          </a:p>
          <a:p>
            <a:endParaRPr lang="en-IN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7B1BAE-8133-0749-9C90-16768BD8F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3974" y="1547984"/>
            <a:ext cx="2823647" cy="40465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835CD1-F2D7-9539-DC2B-65D1B22B7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297" y="2698753"/>
            <a:ext cx="1887794" cy="15586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4A9B399-246B-02CE-E86D-82E0D0CCE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521" y="1763859"/>
            <a:ext cx="2823647" cy="393885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3FF5393-BD89-F411-0D08-5DB5BE5DC5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2168" y="2224349"/>
            <a:ext cx="2546284" cy="176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631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7C0AA-0983-9424-1604-B681AE13C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Formula to increase/decrease sample weight: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F6DA8-8C29-1E7E-54BD-AAC165627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					</a:t>
            </a:r>
            <a:r>
              <a:rPr lang="en-IN" sz="1800" dirty="0"/>
              <a:t>             This is larger than the old one (</a:t>
            </a:r>
            <a:r>
              <a:rPr lang="en-IN" sz="1800" dirty="0" err="1"/>
              <a:t>i.e</a:t>
            </a:r>
            <a:r>
              <a:rPr lang="en-IN" sz="1800" dirty="0"/>
              <a:t>) 1/8=0.125</a:t>
            </a:r>
          </a:p>
          <a:p>
            <a:pPr marL="0" indent="0">
              <a:buNone/>
            </a:pPr>
            <a:r>
              <a:rPr lang="en-IN" dirty="0"/>
              <a:t>					        </a:t>
            </a:r>
          </a:p>
          <a:p>
            <a:pPr marL="0" indent="0">
              <a:buNone/>
            </a:pPr>
            <a:r>
              <a:rPr lang="en-IN" dirty="0"/>
              <a:t>						Increase sample weight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						Decrease sample weight</a:t>
            </a:r>
          </a:p>
          <a:p>
            <a:pPr marL="0" indent="0">
              <a:buNone/>
            </a:pPr>
            <a:r>
              <a:rPr lang="en-IN" dirty="0"/>
              <a:t>					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BABF94-97C4-1FE1-1BC2-BF3620C67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083" y="1825625"/>
            <a:ext cx="4740051" cy="6629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B5CC5F-D89B-BAB8-C7E6-57ED02354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537" y="2548007"/>
            <a:ext cx="3330229" cy="14479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4A7782D-C32D-8886-A139-97095534E925}"/>
              </a:ext>
            </a:extLst>
          </p:cNvPr>
          <p:cNvSpPr/>
          <p:nvPr/>
        </p:nvSpPr>
        <p:spPr>
          <a:xfrm>
            <a:off x="6164826" y="1927123"/>
            <a:ext cx="4316361" cy="41295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0B5E11C-CCE8-7C83-9768-C9C4C5253171}"/>
              </a:ext>
            </a:extLst>
          </p:cNvPr>
          <p:cNvCxnSpPr/>
          <p:nvPr/>
        </p:nvCxnSpPr>
        <p:spPr>
          <a:xfrm flipH="1">
            <a:off x="4719484" y="2182761"/>
            <a:ext cx="1445342" cy="12462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B7522DDC-8C9C-C4FC-EEBD-93AFF22A9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537" y="4876805"/>
            <a:ext cx="3391194" cy="14631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DDC3DE3-D52D-4C45-50BF-A2A18C026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9083" y="4130869"/>
            <a:ext cx="4938188" cy="823031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44BE1BC-5553-5864-8CA4-1AAD03046BE7}"/>
              </a:ext>
            </a:extLst>
          </p:cNvPr>
          <p:cNvCxnSpPr/>
          <p:nvPr/>
        </p:nvCxnSpPr>
        <p:spPr>
          <a:xfrm flipH="1">
            <a:off x="5604387" y="3067665"/>
            <a:ext cx="7767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3A420B0-1582-81A0-E7DA-86A4F3152DEE}"/>
              </a:ext>
            </a:extLst>
          </p:cNvPr>
          <p:cNvSpPr txBox="1"/>
          <p:nvPr/>
        </p:nvSpPr>
        <p:spPr>
          <a:xfrm>
            <a:off x="6272981" y="4267084"/>
            <a:ext cx="46014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1800" dirty="0"/>
              <a:t>This is smaller than the old one (</a:t>
            </a:r>
            <a:r>
              <a:rPr lang="en-IN" sz="1800" dirty="0" err="1"/>
              <a:t>i.e</a:t>
            </a:r>
            <a:r>
              <a:rPr lang="en-IN" sz="1800" dirty="0"/>
              <a:t>) 1/8=0.125</a:t>
            </a:r>
            <a:endParaRPr lang="en-IN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7F27396-53C4-F664-F6EE-12DCBDD5B71C}"/>
              </a:ext>
            </a:extLst>
          </p:cNvPr>
          <p:cNvCxnSpPr>
            <a:cxnSpLocks/>
          </p:cNvCxnSpPr>
          <p:nvPr/>
        </p:nvCxnSpPr>
        <p:spPr>
          <a:xfrm flipH="1">
            <a:off x="4882960" y="4493926"/>
            <a:ext cx="1422215" cy="11898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5AAC24A-7D54-D097-DCE1-B21877B6C251}"/>
              </a:ext>
            </a:extLst>
          </p:cNvPr>
          <p:cNvCxnSpPr>
            <a:cxnSpLocks/>
          </p:cNvCxnSpPr>
          <p:nvPr/>
        </p:nvCxnSpPr>
        <p:spPr>
          <a:xfrm flipH="1">
            <a:off x="5776452" y="5090124"/>
            <a:ext cx="6390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494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8C6D4-7F1B-6CAD-6946-78FDF6998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Adding New sample weight and Normalized weight: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DA7783-3C5B-44D9-560B-9C0BF37FBF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0375" y="1865431"/>
            <a:ext cx="3885419" cy="401608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3EBCDA-41B5-FE4C-7A89-BE969435167C}"/>
              </a:ext>
            </a:extLst>
          </p:cNvPr>
          <p:cNvSpPr txBox="1"/>
          <p:nvPr/>
        </p:nvSpPr>
        <p:spPr>
          <a:xfrm>
            <a:off x="5152103" y="1865431"/>
            <a:ext cx="6302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If we add the new weight we get 0.68 and now we have to divide each new weight by 0.68 to get normalized weight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F22274-8240-C662-1C6B-9C9520108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226" y="2469166"/>
            <a:ext cx="5387807" cy="402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53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F0CC6-24FF-D7DC-51C0-4E1EB077C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Create next stump by calculating Gini Index: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D9774-0673-7EC7-ADB9-A4BCE07B5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57600" lvl="8" indent="0">
              <a:buNone/>
            </a:pPr>
            <a:r>
              <a:rPr lang="en-IN" dirty="0"/>
              <a:t>    With this sample weight we calculate Gini Index to determine which                      	variable should split the next stump.</a:t>
            </a:r>
          </a:p>
          <a:p>
            <a:pPr marL="3657600" lvl="8" indent="0">
              <a:buNone/>
            </a:pPr>
            <a:r>
              <a:rPr lang="en-IN" dirty="0"/>
              <a:t>	If number is between 0 to 0.07 then we put this sample into 	new collection of sample</a:t>
            </a:r>
          </a:p>
          <a:p>
            <a:pPr marL="3657600" lvl="8" indent="0">
              <a:buNone/>
            </a:pPr>
            <a:r>
              <a:rPr lang="en-IN" dirty="0"/>
              <a:t>	(0.07- 0.14) </a:t>
            </a:r>
          </a:p>
          <a:p>
            <a:pPr marL="3657600" lvl="8" indent="0">
              <a:buNone/>
            </a:pPr>
            <a:r>
              <a:rPr lang="en-IN" dirty="0"/>
              <a:t>	(0.14- 0.21) </a:t>
            </a:r>
          </a:p>
          <a:p>
            <a:pPr marL="3657600" lvl="8" indent="0">
              <a:buNone/>
            </a:pPr>
            <a:r>
              <a:rPr lang="en-IN" dirty="0"/>
              <a:t>	(0.21- 0.70)</a:t>
            </a:r>
          </a:p>
          <a:p>
            <a:pPr marL="3657600" lvl="8" indent="0">
              <a:buNone/>
            </a:pPr>
            <a:r>
              <a:rPr lang="en-IN" dirty="0"/>
              <a:t>   	</a:t>
            </a:r>
          </a:p>
          <a:p>
            <a:pPr marL="3657600" lvl="8" indent="0">
              <a:buNone/>
            </a:pPr>
            <a:r>
              <a:rPr lang="en-IN" dirty="0"/>
              <a:t>	(0.70- 0.77) </a:t>
            </a:r>
          </a:p>
          <a:p>
            <a:pPr marL="3657600" lvl="8" indent="0">
              <a:buNone/>
            </a:pPr>
            <a:r>
              <a:rPr lang="en-IN" dirty="0"/>
              <a:t>	(0.77- 0.84)</a:t>
            </a:r>
          </a:p>
          <a:p>
            <a:pPr marL="3657600" lvl="8" indent="0">
              <a:buNone/>
            </a:pPr>
            <a:r>
              <a:rPr lang="en-IN" dirty="0"/>
              <a:t>	(0.84- 0.91)</a:t>
            </a:r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r>
              <a:rPr lang="en-IN" dirty="0"/>
              <a:t>	(0.91-0.98)				</a:t>
            </a:r>
          </a:p>
          <a:p>
            <a:pPr marL="3657600" lvl="8" indent="0">
              <a:buNone/>
            </a:pPr>
            <a:r>
              <a:rPr lang="en-IN" dirty="0"/>
              <a:t>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4F0584-0083-5FD0-E738-96EC058F4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3810330" cy="402370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DB9A0D-99A4-E8B5-9A2F-3C66838BBF29}"/>
              </a:ext>
            </a:extLst>
          </p:cNvPr>
          <p:cNvCxnSpPr/>
          <p:nvPr/>
        </p:nvCxnSpPr>
        <p:spPr>
          <a:xfrm flipH="1">
            <a:off x="4648530" y="2448232"/>
            <a:ext cx="6608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8C9B8E2-45EB-1B88-9843-A51879388BE6}"/>
              </a:ext>
            </a:extLst>
          </p:cNvPr>
          <p:cNvCxnSpPr>
            <a:cxnSpLocks/>
          </p:cNvCxnSpPr>
          <p:nvPr/>
        </p:nvCxnSpPr>
        <p:spPr>
          <a:xfrm flipH="1" flipV="1">
            <a:off x="4648530" y="3016251"/>
            <a:ext cx="857535" cy="428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01C83F-F47B-0234-8388-EB0081B39C28}"/>
              </a:ext>
            </a:extLst>
          </p:cNvPr>
          <p:cNvCxnSpPr>
            <a:cxnSpLocks/>
          </p:cNvCxnSpPr>
          <p:nvPr/>
        </p:nvCxnSpPr>
        <p:spPr>
          <a:xfrm flipH="1">
            <a:off x="4648530" y="3429000"/>
            <a:ext cx="8575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1C6BC63-5840-4A53-952A-7D273DCB74F9}"/>
              </a:ext>
            </a:extLst>
          </p:cNvPr>
          <p:cNvCxnSpPr>
            <a:cxnSpLocks/>
          </p:cNvCxnSpPr>
          <p:nvPr/>
        </p:nvCxnSpPr>
        <p:spPr>
          <a:xfrm flipH="1">
            <a:off x="4648530" y="3757454"/>
            <a:ext cx="857535" cy="27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8D2224B-5169-85E8-BFCA-A3D3DBEAE80B}"/>
              </a:ext>
            </a:extLst>
          </p:cNvPr>
          <p:cNvCxnSpPr/>
          <p:nvPr/>
        </p:nvCxnSpPr>
        <p:spPr>
          <a:xfrm flipH="1" flipV="1">
            <a:off x="4648530" y="4247535"/>
            <a:ext cx="857535" cy="8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D7C888-C38E-4591-C335-BB6973C85EF7}"/>
              </a:ext>
            </a:extLst>
          </p:cNvPr>
          <p:cNvCxnSpPr/>
          <p:nvPr/>
        </p:nvCxnSpPr>
        <p:spPr>
          <a:xfrm flipH="1">
            <a:off x="4589536" y="4705662"/>
            <a:ext cx="9066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7842FE3-B8C1-3958-D2D3-C45B4B28952F}"/>
              </a:ext>
            </a:extLst>
          </p:cNvPr>
          <p:cNvCxnSpPr/>
          <p:nvPr/>
        </p:nvCxnSpPr>
        <p:spPr>
          <a:xfrm flipH="1">
            <a:off x="4648530" y="5034116"/>
            <a:ext cx="8477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13C5F0A-7FDF-307C-DC11-723E2E4C7DBD}"/>
              </a:ext>
            </a:extLst>
          </p:cNvPr>
          <p:cNvCxnSpPr/>
          <p:nvPr/>
        </p:nvCxnSpPr>
        <p:spPr>
          <a:xfrm flipH="1">
            <a:off x="4648530" y="5584723"/>
            <a:ext cx="8477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1665DB7-7B86-BDEB-CAC2-22E78A81EC17}"/>
              </a:ext>
            </a:extLst>
          </p:cNvPr>
          <p:cNvSpPr txBox="1"/>
          <p:nvPr/>
        </p:nvSpPr>
        <p:spPr>
          <a:xfrm>
            <a:off x="6856156" y="3505274"/>
            <a:ext cx="42979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For example, the first number I picked was 0.42 then it takes 4</a:t>
            </a:r>
            <a:r>
              <a:rPr lang="en-IN" baseline="30000" dirty="0"/>
              <a:t>th</a:t>
            </a:r>
            <a:r>
              <a:rPr lang="en-IN" dirty="0"/>
              <a:t> row (0.21-0.70) to the new dataset . Similarly it creates new table with original table size and follow the steps done earlier, to calculate Total error calculation and so on.</a:t>
            </a:r>
          </a:p>
        </p:txBody>
      </p:sp>
    </p:spTree>
    <p:extLst>
      <p:ext uri="{BB962C8B-B14F-4D97-AF65-F5344CB8AC3E}">
        <p14:creationId xmlns:p14="http://schemas.microsoft.com/office/powerpoint/2010/main" val="41846611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08739-C7FC-EEB4-1671-16187FCB2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5239"/>
            <a:ext cx="10515600" cy="5311724"/>
          </a:xfrm>
        </p:spPr>
        <p:txBody>
          <a:bodyPr/>
          <a:lstStyle/>
          <a:p>
            <a:pPr marL="3657600" lvl="8" indent="0">
              <a:buNone/>
            </a:pPr>
            <a:r>
              <a:rPr lang="en-IN" dirty="0"/>
              <a:t>Patient as Heart disease since this as large sum</a:t>
            </a:r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F11F4CD-E97C-F09B-EDCD-F87D5361C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965" y="1297346"/>
            <a:ext cx="7826418" cy="329974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C3CAD1E-A5AA-B4F3-7700-630485C6DC3C}"/>
              </a:ext>
            </a:extLst>
          </p:cNvPr>
          <p:cNvSpPr txBox="1"/>
          <p:nvPr/>
        </p:nvSpPr>
        <p:spPr>
          <a:xfrm>
            <a:off x="1573161" y="4876800"/>
            <a:ext cx="8967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So this is how Ada boost convert weak learners to strong learners.</a:t>
            </a:r>
          </a:p>
        </p:txBody>
      </p:sp>
    </p:spTree>
    <p:extLst>
      <p:ext uri="{BB962C8B-B14F-4D97-AF65-F5344CB8AC3E}">
        <p14:creationId xmlns:p14="http://schemas.microsoft.com/office/powerpoint/2010/main" val="1594222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AF0CA-9C7F-5DEF-B2DF-3FB3ECB08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3 ideas behind Ada Boost: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FC8E1CE-CB71-FFE4-DF5F-2C050C2E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57600" lvl="8" indent="0">
              <a:buNone/>
            </a:pPr>
            <a:r>
              <a:rPr lang="en-IN" dirty="0"/>
              <a:t>                           Stumps can use only one variable to make a decision</a:t>
            </a:r>
          </a:p>
          <a:p>
            <a:pPr marL="3657600" lvl="8" indent="0">
              <a:buNone/>
            </a:pPr>
            <a:r>
              <a:rPr lang="en-IN" dirty="0"/>
              <a:t>                           so it is a </a:t>
            </a:r>
            <a:r>
              <a:rPr lang="en-IN" b="1" dirty="0"/>
              <a:t>Weak Learner</a:t>
            </a:r>
            <a:r>
              <a:rPr lang="en-IN" dirty="0"/>
              <a:t>.</a:t>
            </a:r>
          </a:p>
          <a:p>
            <a:pPr marL="3657600" lvl="8" indent="0">
              <a:buNone/>
            </a:pPr>
            <a:r>
              <a:rPr lang="en-IN" dirty="0"/>
              <a:t>                           </a:t>
            </a:r>
          </a:p>
          <a:p>
            <a:pPr marL="3657600" lvl="8" indent="0">
              <a:buNone/>
            </a:pPr>
            <a:r>
              <a:rPr lang="en-IN" dirty="0"/>
              <a:t>                           3 ideas of Ada Boost:</a:t>
            </a:r>
          </a:p>
          <a:p>
            <a:pPr marL="3657600" lvl="8" indent="0">
              <a:buNone/>
            </a:pPr>
            <a:r>
              <a:rPr lang="en-IN" dirty="0"/>
              <a:t>                                 1. </a:t>
            </a:r>
            <a:r>
              <a:rPr lang="en-IN" b="1" dirty="0"/>
              <a:t>Ada Boost </a:t>
            </a:r>
            <a:r>
              <a:rPr lang="en-IN" dirty="0"/>
              <a:t>combines lot of weak learners to make     	          classification. Weak learners are always </a:t>
            </a:r>
            <a:r>
              <a:rPr lang="en-IN" b="1" dirty="0"/>
              <a:t>stumps</a:t>
            </a:r>
            <a:r>
              <a:rPr lang="en-IN" dirty="0"/>
              <a:t>.</a:t>
            </a:r>
          </a:p>
          <a:p>
            <a:pPr marL="3657600" lvl="8" indent="0">
              <a:buNone/>
            </a:pPr>
            <a:r>
              <a:rPr lang="en-IN" dirty="0"/>
              <a:t>                                 2. Some </a:t>
            </a:r>
            <a:r>
              <a:rPr lang="en-IN" b="1" dirty="0"/>
              <a:t>stumps</a:t>
            </a:r>
            <a:r>
              <a:rPr lang="en-IN" dirty="0"/>
              <a:t> get more say in classification than </a:t>
            </a:r>
          </a:p>
          <a:p>
            <a:pPr marL="3657600" lvl="8" indent="0">
              <a:buNone/>
            </a:pPr>
            <a:r>
              <a:rPr lang="en-IN" dirty="0"/>
              <a:t>                            others.</a:t>
            </a:r>
          </a:p>
          <a:p>
            <a:pPr marL="3657600" lvl="8" indent="0">
              <a:buNone/>
            </a:pPr>
            <a:r>
              <a:rPr lang="en-IN" dirty="0"/>
              <a:t>	               3.Each </a:t>
            </a:r>
            <a:r>
              <a:rPr lang="en-IN" b="1" dirty="0"/>
              <a:t>stump</a:t>
            </a:r>
            <a:r>
              <a:rPr lang="en-IN" dirty="0"/>
              <a:t> is made by taking the previous </a:t>
            </a:r>
            <a:r>
              <a:rPr lang="en-IN" b="1" dirty="0"/>
              <a:t>stump’s</a:t>
            </a:r>
          </a:p>
          <a:p>
            <a:pPr marL="3657600" lvl="8" indent="0">
              <a:buNone/>
            </a:pPr>
            <a:r>
              <a:rPr lang="en-IN" dirty="0"/>
              <a:t>	          mistakes into account.</a:t>
            </a:r>
          </a:p>
          <a:p>
            <a:pPr marL="3657600" lvl="8" indent="0">
              <a:buNone/>
            </a:pPr>
            <a:endParaRPr lang="en-IN" dirty="0"/>
          </a:p>
          <a:p>
            <a:pPr marL="3657600" lvl="8" indent="0">
              <a:buNone/>
            </a:pPr>
            <a:r>
              <a:rPr lang="en-IN" dirty="0"/>
              <a:t>			</a:t>
            </a:r>
          </a:p>
          <a:p>
            <a:pPr marL="3657600" lvl="8" indent="0">
              <a:buNone/>
            </a:pPr>
            <a:r>
              <a:rPr lang="en-IN" dirty="0"/>
              <a:t>		</a:t>
            </a:r>
            <a:r>
              <a:rPr lang="en-IN" dirty="0">
                <a:solidFill>
                  <a:srgbClr val="FF0000"/>
                </a:solidFill>
              </a:rPr>
              <a:t>Misclassified data / Incorrectly Classified data	</a:t>
            </a:r>
          </a:p>
          <a:p>
            <a:pPr marL="3657600" lvl="8" indent="0">
              <a:buNone/>
            </a:pP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3FF2EF-B73E-3CD9-DA78-EF4709D65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24664"/>
            <a:ext cx="4798141" cy="38100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35F04AF-6DFB-0EDB-6BEF-EDC2AEECF1A6}"/>
              </a:ext>
            </a:extLst>
          </p:cNvPr>
          <p:cNvCxnSpPr>
            <a:cxnSpLocks/>
          </p:cNvCxnSpPr>
          <p:nvPr/>
        </p:nvCxnSpPr>
        <p:spPr>
          <a:xfrm flipH="1" flipV="1">
            <a:off x="4837471" y="2654710"/>
            <a:ext cx="1553497" cy="2871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B20641-8A14-70CF-D488-454A9ED6449B}"/>
              </a:ext>
            </a:extLst>
          </p:cNvPr>
          <p:cNvCxnSpPr/>
          <p:nvPr/>
        </p:nvCxnSpPr>
        <p:spPr>
          <a:xfrm flipH="1" flipV="1">
            <a:off x="4817806" y="4001294"/>
            <a:ext cx="1573162" cy="1494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D7F1CAE-68B9-4DB8-DAD5-7843AAC644F2}"/>
              </a:ext>
            </a:extLst>
          </p:cNvPr>
          <p:cNvCxnSpPr/>
          <p:nvPr/>
        </p:nvCxnSpPr>
        <p:spPr>
          <a:xfrm flipH="1" flipV="1">
            <a:off x="4837471" y="5312812"/>
            <a:ext cx="1553497" cy="212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644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89F5B-D91C-7CEE-B644-3643312EF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Example: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04126-D8FE-6D6D-8C94-100D6E06E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57600" lvl="8" indent="0">
              <a:buNone/>
            </a:pPr>
            <a:r>
              <a:rPr lang="en-IN" dirty="0"/>
              <a:t>	Here we have to predict Heart Disease (Output) and other 3 columns are Input.</a:t>
            </a:r>
          </a:p>
          <a:p>
            <a:pPr lvl="8"/>
            <a:r>
              <a:rPr lang="en-IN" dirty="0"/>
              <a:t>First to predict the patient has heart disease or not , we give each sample a weight that indicates how important it is correctly classified.</a:t>
            </a:r>
          </a:p>
          <a:p>
            <a:pPr marL="4000500" lvl="8" indent="-342900">
              <a:buFont typeface="+mj-lt"/>
              <a:buAutoNum type="arabicPeriod"/>
            </a:pPr>
            <a:r>
              <a:rPr lang="en-IN" dirty="0"/>
              <a:t>At the start , all samples get same weight</a:t>
            </a:r>
          </a:p>
          <a:p>
            <a:pPr marL="3657600" lvl="8" indent="0">
              <a:buNone/>
            </a:pPr>
            <a:r>
              <a:rPr lang="en-IN" dirty="0"/>
              <a:t> 	Sample Weight =                  1			= 1/8</a:t>
            </a:r>
          </a:p>
          <a:p>
            <a:pPr marL="3657600" lvl="8" indent="0">
              <a:buNone/>
            </a:pPr>
            <a:r>
              <a:rPr lang="en-IN" dirty="0"/>
              <a:t> 			Total no. of samples</a:t>
            </a:r>
          </a:p>
          <a:p>
            <a:pPr marL="3657600" lvl="8" indent="0">
              <a:buNone/>
            </a:pPr>
            <a:r>
              <a:rPr lang="en-IN" dirty="0"/>
              <a:t>		        </a:t>
            </a:r>
          </a:p>
          <a:p>
            <a:pPr marL="3657600" lvl="8" indent="0">
              <a:buNone/>
            </a:pPr>
            <a:endParaRPr lang="en-IN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2794495-2710-709F-344E-761C31586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90" y="1825625"/>
            <a:ext cx="2903472" cy="3939881"/>
          </a:xfrm>
          <a:prstGeom prst="rect">
            <a:avLst/>
          </a:prstGeom>
        </p:spPr>
      </p:pic>
      <p:sp>
        <p:nvSpPr>
          <p:cNvPr id="25" name="Minus Sign 24">
            <a:extLst>
              <a:ext uri="{FF2B5EF4-FFF2-40B4-BE49-F238E27FC236}">
                <a16:creationId xmlns:a16="http://schemas.microsoft.com/office/drawing/2014/main" id="{047F6F72-F11E-090C-7C1D-7BB07FB376A3}"/>
              </a:ext>
            </a:extLst>
          </p:cNvPr>
          <p:cNvSpPr/>
          <p:nvPr/>
        </p:nvSpPr>
        <p:spPr>
          <a:xfrm>
            <a:off x="6794089" y="3795565"/>
            <a:ext cx="3215149" cy="45719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9DFCCE4-10B6-756F-790D-3489FEF9D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3148" y="4175267"/>
            <a:ext cx="3390449" cy="231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10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3FC9-EF77-5B42-459F-5C1B4C249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+mn-lt"/>
              </a:rPr>
              <a:t>Chest Pain Classifies: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8AF74C5-9757-CA4D-F63D-AE5647ECD5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579" y="1395720"/>
            <a:ext cx="4407674" cy="255638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0B08B6-C099-20BC-1E8A-99539898E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2031" y="1091383"/>
            <a:ext cx="4768990" cy="288039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A57C45B-03E4-52C6-492F-F7B214FEFF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579" y="4019718"/>
            <a:ext cx="4716665" cy="24731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6C5D3B-5AEA-7FA7-0B06-8A2C72104B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2031" y="4019718"/>
            <a:ext cx="4716665" cy="247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984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F4D73-0656-7816-9063-4DB59B32C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Blocked Arteries: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2D28E-C293-9089-2A99-8EF743C14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8"/>
            <a:r>
              <a:rPr lang="en-IN" dirty="0"/>
              <a:t> 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A31A88-3778-BD82-14C7-4634EA5C1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12262"/>
            <a:ext cx="4785852" cy="25321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202C7D-AD2B-3B66-A8CC-670ADB867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523" y="1201976"/>
            <a:ext cx="4985729" cy="26424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6EBE29-37EF-8C0C-CFC1-627D7FCE0B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264" y="3960724"/>
            <a:ext cx="4785853" cy="253215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34F578C-6168-516C-180C-861D914DC9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9810" y="3905580"/>
            <a:ext cx="4994297" cy="264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025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CBAAA-548A-9A1B-BBF8-A02A2BFD7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Patient Weight: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2DE82-0268-2BF0-B97E-58E991B36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/>
              <a:t>We used the techniques described in </a:t>
            </a:r>
            <a:r>
              <a:rPr lang="en-IN" sz="2000" b="1" dirty="0"/>
              <a:t>Decision tree StatQuest </a:t>
            </a:r>
            <a:r>
              <a:rPr lang="en-IN" sz="2000" dirty="0"/>
              <a:t>to determine that </a:t>
            </a:r>
            <a:r>
              <a:rPr lang="en-IN" sz="2000" b="1" dirty="0"/>
              <a:t>176</a:t>
            </a:r>
            <a:r>
              <a:rPr lang="en-IN" sz="2000" dirty="0"/>
              <a:t> was the best weight to separate the patients.</a:t>
            </a:r>
          </a:p>
          <a:p>
            <a:endParaRPr lang="en-IN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32814F4-8C8E-741A-AD18-DAEEA8C57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682" y="2448706"/>
            <a:ext cx="4171247" cy="209301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A0C6670-1B87-CB49-E652-CCB151C23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88" y="2337856"/>
            <a:ext cx="4349171" cy="218228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E29C5D2-F667-238C-FA49-876B3A53CB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5596" y="4520144"/>
            <a:ext cx="4449437" cy="223259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5DD4D72-924A-22A4-3FF2-5C8F2F6409F3}"/>
              </a:ext>
            </a:extLst>
          </p:cNvPr>
          <p:cNvSpPr txBox="1"/>
          <p:nvPr/>
        </p:nvSpPr>
        <p:spPr>
          <a:xfrm>
            <a:off x="8150942" y="4896465"/>
            <a:ext cx="26055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Here stump is created incorrectly, it should it 1 in Incorrect(Yes) and 0 in Incorrect(No) </a:t>
            </a:r>
          </a:p>
        </p:txBody>
      </p:sp>
    </p:spTree>
    <p:extLst>
      <p:ext uri="{BB962C8B-B14F-4D97-AF65-F5344CB8AC3E}">
        <p14:creationId xmlns:p14="http://schemas.microsoft.com/office/powerpoint/2010/main" val="1955804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C27F-8210-59B5-D021-5159BC007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171" y="174967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					</a:t>
            </a:r>
          </a:p>
          <a:p>
            <a:pPr marL="0" indent="0">
              <a:buNone/>
            </a:pPr>
            <a:r>
              <a:rPr lang="en-IN" dirty="0"/>
              <a:t>				Gini Index	0.47 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				 Gini Index	0.5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				 Gini Index	0.2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95B706-3600-F173-28C0-8E585A0CB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690688"/>
            <a:ext cx="3238984" cy="1325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6DEDC5-3F90-8FED-D3A1-AED4D69D4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229" y="3141785"/>
            <a:ext cx="3238985" cy="1325563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76B1CA63-E172-38EC-7F9C-55D0F9902637}"/>
              </a:ext>
            </a:extLst>
          </p:cNvPr>
          <p:cNvSpPr/>
          <p:nvPr/>
        </p:nvSpPr>
        <p:spPr>
          <a:xfrm>
            <a:off x="4434347" y="2674371"/>
            <a:ext cx="1838634" cy="6882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C13FFD2-14B1-C9CD-4EA9-F010639894E2}"/>
              </a:ext>
            </a:extLst>
          </p:cNvPr>
          <p:cNvSpPr/>
          <p:nvPr/>
        </p:nvSpPr>
        <p:spPr>
          <a:xfrm>
            <a:off x="4522839" y="4159045"/>
            <a:ext cx="1750142" cy="6882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91DA886-BC33-959F-6784-29A501B6702C}"/>
              </a:ext>
            </a:extLst>
          </p:cNvPr>
          <p:cNvSpPr/>
          <p:nvPr/>
        </p:nvSpPr>
        <p:spPr>
          <a:xfrm>
            <a:off x="4522839" y="5683045"/>
            <a:ext cx="1651819" cy="6882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CDAE82-644C-C79C-490C-3F3224E93C26}"/>
              </a:ext>
            </a:extLst>
          </p:cNvPr>
          <p:cNvSpPr txBox="1"/>
          <p:nvPr/>
        </p:nvSpPr>
        <p:spPr>
          <a:xfrm>
            <a:off x="7428271" y="2331346"/>
            <a:ext cx="26645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calculate Gini index for all 3 stumps. </a:t>
            </a:r>
          </a:p>
          <a:p>
            <a:endParaRPr lang="en-IN" dirty="0"/>
          </a:p>
          <a:p>
            <a:r>
              <a:rPr lang="en-IN" b="1" dirty="0"/>
              <a:t>Gini Index </a:t>
            </a:r>
            <a:r>
              <a:rPr lang="en-IN" dirty="0"/>
              <a:t>for </a:t>
            </a:r>
            <a:r>
              <a:rPr lang="en-IN" b="1" dirty="0"/>
              <a:t>Patient Weight </a:t>
            </a:r>
            <a:r>
              <a:rPr lang="en-IN" dirty="0"/>
              <a:t>is the lowest</a:t>
            </a:r>
          </a:p>
          <a:p>
            <a:r>
              <a:rPr lang="en-IN" dirty="0"/>
              <a:t> 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D3EEF04-1CAB-FA65-7ACF-6FB9F24FA315}"/>
              </a:ext>
            </a:extLst>
          </p:cNvPr>
          <p:cNvCxnSpPr>
            <a:cxnSpLocks/>
          </p:cNvCxnSpPr>
          <p:nvPr/>
        </p:nvCxnSpPr>
        <p:spPr>
          <a:xfrm flipH="1">
            <a:off x="7089058" y="3774070"/>
            <a:ext cx="1025759" cy="15746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0A2CA17B-80A8-C6A5-FD27-B1C3866CD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370" y="4583050"/>
            <a:ext cx="3177815" cy="164593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15350EA-720A-D0D8-8B16-CB303DCDB3D5}"/>
              </a:ext>
            </a:extLst>
          </p:cNvPr>
          <p:cNvSpPr/>
          <p:nvPr/>
        </p:nvSpPr>
        <p:spPr>
          <a:xfrm>
            <a:off x="6272981" y="5348748"/>
            <a:ext cx="609600" cy="40312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19050">
                <a:solidFill>
                  <a:schemeClr val="tx1"/>
                </a:solidFill>
              </a:ln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068A08-4BCF-E8F7-DFF8-9BA02DE2184A}"/>
              </a:ext>
            </a:extLst>
          </p:cNvPr>
          <p:cNvSpPr txBox="1"/>
          <p:nvPr/>
        </p:nvSpPr>
        <p:spPr>
          <a:xfrm>
            <a:off x="7846142" y="4975123"/>
            <a:ext cx="2910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So this Patient Weight will be the first stump in the forest.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30C363E-C58C-1B13-3AF3-0D19015DBAFB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017029" y="5298289"/>
            <a:ext cx="829113" cy="1881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1810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F2DA0-B6F0-866C-0687-4CC6D6312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Total Error Calculation: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CACD77-E7EA-8FDF-6CB0-EC64EB411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1678"/>
            <a:ext cx="3863675" cy="398560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F3A6D7-3D06-9280-E8E9-4C00E0B5F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902" y="3610161"/>
            <a:ext cx="3017782" cy="21566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B68E8A-F0F2-90C0-3727-2C8C60B1E2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3741" y="1914224"/>
            <a:ext cx="3246401" cy="133361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8B72A59-4F1B-9714-63E3-28A5DA44DF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38" y="3091956"/>
            <a:ext cx="4023709" cy="10364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841739E-E134-381B-302D-48A8B8C63422}"/>
              </a:ext>
            </a:extLst>
          </p:cNvPr>
          <p:cNvSpPr txBox="1"/>
          <p:nvPr/>
        </p:nvSpPr>
        <p:spPr>
          <a:xfrm>
            <a:off x="9517626" y="4128366"/>
            <a:ext cx="23801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=1/2 log (1-1/8)</a:t>
            </a:r>
          </a:p>
          <a:p>
            <a:r>
              <a:rPr lang="en-IN" dirty="0"/>
              <a:t>         	  1/8</a:t>
            </a:r>
          </a:p>
          <a:p>
            <a:r>
              <a:rPr lang="en-IN" dirty="0"/>
              <a:t>=1/2 log(7)</a:t>
            </a:r>
          </a:p>
          <a:p>
            <a:r>
              <a:rPr lang="en-IN" dirty="0"/>
              <a:t>=0.97</a:t>
            </a:r>
          </a:p>
        </p:txBody>
      </p:sp>
      <p:sp>
        <p:nvSpPr>
          <p:cNvPr id="19" name="Minus Sign 18">
            <a:extLst>
              <a:ext uri="{FF2B5EF4-FFF2-40B4-BE49-F238E27FC236}">
                <a16:creationId xmlns:a16="http://schemas.microsoft.com/office/drawing/2014/main" id="{F9593C14-36D4-4AA4-43FF-02635CF58A96}"/>
              </a:ext>
            </a:extLst>
          </p:cNvPr>
          <p:cNvSpPr/>
          <p:nvPr/>
        </p:nvSpPr>
        <p:spPr>
          <a:xfrm>
            <a:off x="10491019" y="4454013"/>
            <a:ext cx="501446" cy="45719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3EA817A-A43C-0997-5AB3-0886406968C9}"/>
              </a:ext>
            </a:extLst>
          </p:cNvPr>
          <p:cNvSpPr txBox="1"/>
          <p:nvPr/>
        </p:nvSpPr>
        <p:spPr>
          <a:xfrm>
            <a:off x="8250142" y="5545394"/>
            <a:ext cx="330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Final Classification is 0.97</a:t>
            </a:r>
          </a:p>
        </p:txBody>
      </p:sp>
    </p:spTree>
    <p:extLst>
      <p:ext uri="{BB962C8B-B14F-4D97-AF65-F5344CB8AC3E}">
        <p14:creationId xmlns:p14="http://schemas.microsoft.com/office/powerpoint/2010/main" val="3115563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05941-2638-FB6A-FFAA-F6BD76841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34643"/>
          </a:xfrm>
        </p:spPr>
        <p:txBody>
          <a:bodyPr>
            <a:normAutofit fontScale="90000"/>
          </a:bodyPr>
          <a:lstStyle/>
          <a:p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09656-D13A-5972-8957-7CD6F82CF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37419"/>
            <a:ext cx="10515600" cy="5439544"/>
          </a:xfrm>
        </p:spPr>
        <p:txBody>
          <a:bodyPr/>
          <a:lstStyle/>
          <a:p>
            <a:pPr marL="0" indent="0">
              <a:buNone/>
            </a:pPr>
            <a:r>
              <a:rPr lang="en-IN" sz="2000" dirty="0"/>
              <a:t>Let’s consider if Chest Pain would be the first stump then,</a:t>
            </a:r>
          </a:p>
          <a:p>
            <a:pPr marL="0" indent="0">
              <a:buNone/>
            </a:pPr>
            <a:r>
              <a:rPr lang="en-IN" dirty="0"/>
              <a:t> 				</a:t>
            </a:r>
            <a:r>
              <a:rPr lang="en-IN" sz="2000" dirty="0"/>
              <a:t>Total Error = 1/8 + 1/8 + 1/8 = 3/8</a:t>
            </a:r>
          </a:p>
          <a:p>
            <a:pPr marL="0" indent="0">
              <a:buNone/>
            </a:pPr>
            <a:r>
              <a:rPr lang="en-IN" sz="2000" dirty="0"/>
              <a:t>				</a:t>
            </a:r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r>
              <a:rPr lang="en-IN" sz="2000" dirty="0"/>
              <a:t>If Blocked Arteries would be first stump then,</a:t>
            </a:r>
          </a:p>
          <a:p>
            <a:pPr marL="0" indent="0">
              <a:buNone/>
            </a:pPr>
            <a:r>
              <a:rPr lang="en-IN" sz="2000" dirty="0"/>
              <a:t>				Total Error = 1/8 + 1/8 + 1/8 + 1/8 = 4/8</a:t>
            </a:r>
          </a:p>
          <a:p>
            <a:pPr marL="0" indent="0">
              <a:buNone/>
            </a:pPr>
            <a:endParaRPr lang="en-IN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2AC41B-26E3-ED56-209F-61680F4AC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15666"/>
            <a:ext cx="3238984" cy="13255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EF86177-3C83-E407-1FF0-F798CD27FC68}"/>
              </a:ext>
            </a:extLst>
          </p:cNvPr>
          <p:cNvSpPr/>
          <p:nvPr/>
        </p:nvSpPr>
        <p:spPr>
          <a:xfrm>
            <a:off x="1671484" y="1868125"/>
            <a:ext cx="580103" cy="3637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35B25A-40A0-2D88-B571-1882F1C96108}"/>
              </a:ext>
            </a:extLst>
          </p:cNvPr>
          <p:cNvSpPr/>
          <p:nvPr/>
        </p:nvSpPr>
        <p:spPr>
          <a:xfrm>
            <a:off x="3372465" y="1868124"/>
            <a:ext cx="580103" cy="3637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3B2F9F-ECD2-0043-80F9-0D319EA52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978" y="1531816"/>
            <a:ext cx="4023709" cy="10364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785EED-5B30-9FB5-DD9C-82D374AF9F16}"/>
              </a:ext>
            </a:extLst>
          </p:cNvPr>
          <p:cNvSpPr txBox="1"/>
          <p:nvPr/>
        </p:nvSpPr>
        <p:spPr>
          <a:xfrm>
            <a:off x="8770374" y="1678447"/>
            <a:ext cx="2733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= ½ log(1-3/8) = 0.42</a:t>
            </a:r>
          </a:p>
          <a:p>
            <a:r>
              <a:rPr lang="en-IN" dirty="0"/>
              <a:t>               3/8 </a:t>
            </a:r>
          </a:p>
        </p:txBody>
      </p:sp>
      <p:sp>
        <p:nvSpPr>
          <p:cNvPr id="9" name="Minus Sign 8">
            <a:extLst>
              <a:ext uri="{FF2B5EF4-FFF2-40B4-BE49-F238E27FC236}">
                <a16:creationId xmlns:a16="http://schemas.microsoft.com/office/drawing/2014/main" id="{009493E6-E9F9-BD6A-89B4-D6A5B52B48EF}"/>
              </a:ext>
            </a:extLst>
          </p:cNvPr>
          <p:cNvSpPr/>
          <p:nvPr/>
        </p:nvSpPr>
        <p:spPr>
          <a:xfrm>
            <a:off x="9537290" y="1960062"/>
            <a:ext cx="589936" cy="45719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F88C83F-0D36-9235-CDA0-C7B25FAA38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887" y="2933532"/>
            <a:ext cx="3238985" cy="1325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A5DAFB-55A6-C301-48E8-1BA0D3121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378" y="3414696"/>
            <a:ext cx="4023709" cy="103641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B294AF-9955-A644-0ED3-AEAD9A50C27A}"/>
              </a:ext>
            </a:extLst>
          </p:cNvPr>
          <p:cNvSpPr txBox="1"/>
          <p:nvPr/>
        </p:nvSpPr>
        <p:spPr>
          <a:xfrm>
            <a:off x="8770374" y="3277045"/>
            <a:ext cx="24089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= ½ log(1-4/8) = 0.2</a:t>
            </a:r>
          </a:p>
          <a:p>
            <a:r>
              <a:rPr lang="en-IN" dirty="0"/>
              <a:t>                 4/8</a:t>
            </a:r>
          </a:p>
        </p:txBody>
      </p:sp>
      <p:sp>
        <p:nvSpPr>
          <p:cNvPr id="13" name="Minus Sign 12">
            <a:extLst>
              <a:ext uri="{FF2B5EF4-FFF2-40B4-BE49-F238E27FC236}">
                <a16:creationId xmlns:a16="http://schemas.microsoft.com/office/drawing/2014/main" id="{DA518CEF-A997-5B73-79BC-4FCC1CFF1D4C}"/>
              </a:ext>
            </a:extLst>
          </p:cNvPr>
          <p:cNvSpPr/>
          <p:nvPr/>
        </p:nvSpPr>
        <p:spPr>
          <a:xfrm>
            <a:off x="9537290" y="3596313"/>
            <a:ext cx="589936" cy="45719"/>
          </a:xfrm>
          <a:prstGeom prst="mathMinus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986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757</Words>
  <Application>Microsoft Office PowerPoint</Application>
  <PresentationFormat>Widescreen</PresentationFormat>
  <Paragraphs>107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Ada Boost:</vt:lpstr>
      <vt:lpstr>3 ideas behind Ada Boost:</vt:lpstr>
      <vt:lpstr>Example:</vt:lpstr>
      <vt:lpstr>Chest Pain Classifies: </vt:lpstr>
      <vt:lpstr>Blocked Arteries:</vt:lpstr>
      <vt:lpstr>Patient Weight:</vt:lpstr>
      <vt:lpstr>PowerPoint Presentation</vt:lpstr>
      <vt:lpstr>Total Error Calculation:</vt:lpstr>
      <vt:lpstr> </vt:lpstr>
      <vt:lpstr>PowerPoint Presentation</vt:lpstr>
      <vt:lpstr>Formula to increase/decrease sample weight:</vt:lpstr>
      <vt:lpstr>Adding New sample weight and Normalized weight:</vt:lpstr>
      <vt:lpstr>Create next stump by calculating Gini Index: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 Boost:</dc:title>
  <dc:creator>Hemalatha Vigneshwar</dc:creator>
  <cp:lastModifiedBy>Hemalatha Vigneshwar</cp:lastModifiedBy>
  <cp:revision>3</cp:revision>
  <dcterms:created xsi:type="dcterms:W3CDTF">2024-05-12T07:45:18Z</dcterms:created>
  <dcterms:modified xsi:type="dcterms:W3CDTF">2024-05-12T10:59:11Z</dcterms:modified>
</cp:coreProperties>
</file>

<file path=docProps/thumbnail.jpeg>
</file>